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42"/>
  </p:notesMasterIdLst>
  <p:sldIdLst>
    <p:sldId id="256" r:id="rId3"/>
    <p:sldId id="272" r:id="rId4"/>
    <p:sldId id="410" r:id="rId5"/>
    <p:sldId id="414" r:id="rId6"/>
    <p:sldId id="409" r:id="rId7"/>
    <p:sldId id="436" r:id="rId8"/>
    <p:sldId id="437" r:id="rId9"/>
    <p:sldId id="438" r:id="rId10"/>
    <p:sldId id="439" r:id="rId11"/>
    <p:sldId id="440" r:id="rId12"/>
    <p:sldId id="402" r:id="rId13"/>
    <p:sldId id="413" r:id="rId14"/>
    <p:sldId id="415" r:id="rId15"/>
    <p:sldId id="417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19" r:id="rId29"/>
    <p:sldId id="420" r:id="rId30"/>
    <p:sldId id="421" r:id="rId31"/>
    <p:sldId id="422" r:id="rId32"/>
    <p:sldId id="423" r:id="rId33"/>
    <p:sldId id="424" r:id="rId34"/>
    <p:sldId id="430" r:id="rId35"/>
    <p:sldId id="431" r:id="rId36"/>
    <p:sldId id="432" r:id="rId37"/>
    <p:sldId id="433" r:id="rId38"/>
    <p:sldId id="434" r:id="rId39"/>
    <p:sldId id="300" r:id="rId40"/>
    <p:sldId id="435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19926-5187-08EE-099E-0BAAF748E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9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337BC9-7BC8-7C51-C8B2-37B52CFD1BE8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BEC658-E186-65EF-5E68-CE5C67BC88B4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15</a:t>
            </a:r>
            <a:r>
              <a:rPr lang="ko-KR" altLang="en-US"/>
              <a:t>장 컨벌루션</a:t>
            </a:r>
            <a:r>
              <a:rPr lang="ko-KR" altLang="en-US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CC3FC-7AC0-2D05-F360-11DC144F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용도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1EEA5-AFEC-A93D-41C8-1EF1C3CE69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신경망은 이미지의 종류를 판별하거나 이미지 안의 물체를 추적하거나 숫자나 얼굴 인식</a:t>
            </a:r>
            <a:r>
              <a:rPr lang="en-US" altLang="ko-KR" dirty="0"/>
              <a:t>, </a:t>
            </a:r>
            <a:r>
              <a:rPr lang="ko-KR" altLang="en-US" dirty="0"/>
              <a:t>이미지의 내용을 이해하여 이미지를 분류하거나 주석을 붙이는 작업에도 성공하고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1CF475-8B79-274C-E455-604173B8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96" y="2852936"/>
            <a:ext cx="7308304" cy="24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컨벌루션</a:t>
            </a:r>
            <a:r>
              <a:rPr lang="ko-KR" altLang="en-US" dirty="0"/>
              <a:t> 네트워크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21313"/>
            <a:ext cx="7380312" cy="42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09210"/>
            <a:ext cx="8153400" cy="3477780"/>
          </a:xfrm>
        </p:spPr>
      </p:pic>
    </p:spTree>
    <p:extLst>
      <p:ext uri="{BB962C8B-B14F-4D97-AF65-F5344CB8AC3E}">
        <p14:creationId xmlns:p14="http://schemas.microsoft.com/office/powerpoint/2010/main" val="174748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348880"/>
            <a:ext cx="5976664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28325"/>
            <a:ext cx="8153400" cy="4239550"/>
          </a:xfrm>
        </p:spPr>
      </p:pic>
    </p:spTree>
    <p:extLst>
      <p:ext uri="{BB962C8B-B14F-4D97-AF65-F5344CB8AC3E}">
        <p14:creationId xmlns:p14="http://schemas.microsoft.com/office/powerpoint/2010/main" val="30758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C5A16-86F2-F024-1C88-D67F034E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0EAD57-DBF3-053D-860C-8D7D742A86A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19947"/>
            <a:ext cx="8153400" cy="4256305"/>
          </a:xfrm>
        </p:spPr>
      </p:pic>
    </p:spTree>
    <p:extLst>
      <p:ext uri="{BB962C8B-B14F-4D97-AF65-F5344CB8AC3E}">
        <p14:creationId xmlns:p14="http://schemas.microsoft.com/office/powerpoint/2010/main" val="274463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D0E6B-D165-ED39-B1D6-B12EE39B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처리에서 </a:t>
            </a:r>
            <a:r>
              <a:rPr lang="ko-KR" altLang="en-US" dirty="0" err="1"/>
              <a:t>컨벌루션</a:t>
            </a:r>
            <a:r>
              <a:rPr lang="ko-KR" altLang="en-US" dirty="0"/>
              <a:t> 연산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379EB-D9AC-1094-A0DE-4495E7F33D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구체적인 예로 그림 </a:t>
            </a:r>
            <a:r>
              <a:rPr lang="en-US" altLang="ko-KR" dirty="0"/>
              <a:t>9</a:t>
            </a:r>
            <a:r>
              <a:rPr lang="ko-KR" altLang="en-US" dirty="0"/>
              <a:t>과 같이 가운데만 </a:t>
            </a:r>
            <a:r>
              <a:rPr lang="en-US" altLang="ko-KR" dirty="0"/>
              <a:t>8</a:t>
            </a:r>
            <a:r>
              <a:rPr lang="ko-KR" altLang="en-US" dirty="0"/>
              <a:t>이고 나머지는 </a:t>
            </a:r>
            <a:r>
              <a:rPr lang="en-US" altLang="ko-KR" dirty="0"/>
              <a:t>-1</a:t>
            </a:r>
            <a:r>
              <a:rPr lang="ko-KR" altLang="en-US" dirty="0"/>
              <a:t>인 필터를 가정하자</a:t>
            </a:r>
            <a:r>
              <a:rPr lang="en-US" altLang="ko-KR" dirty="0"/>
              <a:t>. </a:t>
            </a:r>
            <a:r>
              <a:rPr lang="ko-KR" altLang="en-US" dirty="0"/>
              <a:t>이 필터는 </a:t>
            </a:r>
            <a:r>
              <a:rPr lang="ko-KR" altLang="en-US" dirty="0" err="1"/>
              <a:t>라플라시안</a:t>
            </a:r>
            <a:r>
              <a:rPr lang="ko-KR" altLang="en-US" dirty="0"/>
              <a:t> 연산자라고 불리며 영상에서 에지</a:t>
            </a:r>
            <a:r>
              <a:rPr lang="en-US" altLang="ko-KR" dirty="0"/>
              <a:t>(edge)</a:t>
            </a:r>
            <a:r>
              <a:rPr lang="ko-KR" altLang="en-US" dirty="0"/>
              <a:t>를 찾는 필터이다</a:t>
            </a:r>
            <a:r>
              <a:rPr lang="en-US" altLang="ko-KR" dirty="0"/>
              <a:t>. </a:t>
            </a:r>
            <a:r>
              <a:rPr lang="ko-KR" altLang="en-US" dirty="0"/>
              <a:t>이 필터를 영상에 적용하면 그림 </a:t>
            </a:r>
            <a:r>
              <a:rPr lang="en-US" altLang="ko-KR" dirty="0"/>
              <a:t>15-11</a:t>
            </a:r>
            <a:r>
              <a:rPr lang="ko-KR" altLang="en-US" dirty="0"/>
              <a:t>의 오른쪽과 같은 결과가 얻어진다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3326A-C9BC-737D-088D-84BA1821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3284984"/>
            <a:ext cx="6516216" cy="2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D0E6B-D165-ED39-B1D6-B12EE39B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379EB-D9AC-1094-A0DE-4495E7F33D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어떤 특징을 추출하려고 특정한 가중치를 가지는 필터를 미리 만드는 것이 아니다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신경망에서 어떤 </a:t>
            </a:r>
            <a:r>
              <a:rPr lang="ko-KR" altLang="en-US" dirty="0" err="1"/>
              <a:t>컨볼루션</a:t>
            </a:r>
            <a:r>
              <a:rPr lang="ko-KR" altLang="en-US" dirty="0"/>
              <a:t> 필터가 어떤 특징을 추출하는지는 우리도 알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9A6B32-A322-35E8-22ED-1DC6C4BD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68960"/>
            <a:ext cx="7020272" cy="27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8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E92-AB37-5F6E-65CD-80D15998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신경망에서의 </a:t>
            </a:r>
            <a:r>
              <a:rPr lang="ko-KR" altLang="en-US" dirty="0" err="1"/>
              <a:t>컨볼루션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5C4A3-FBD1-5697-A01C-81A994867F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 레이어의 값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각커널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곱해져서 더해져서 </a:t>
            </a:r>
            <a:r>
              <a:rPr lang="en-US" altLang="ko-KR" dirty="0" err="1"/>
              <a:t>WX+b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신경망도 바이어스를 가진다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계산값은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en-US" altLang="ko-KR" dirty="0"/>
              <a:t>()</a:t>
            </a:r>
            <a:r>
              <a:rPr lang="ko-KR" altLang="en-US" dirty="0"/>
              <a:t>와 같은 활성화 함수를 통과해서</a:t>
            </a:r>
            <a:r>
              <a:rPr lang="en-US" altLang="ko-KR" dirty="0"/>
              <a:t>, </a:t>
            </a:r>
            <a:r>
              <a:rPr lang="ko-KR" altLang="en-US" dirty="0"/>
              <a:t>다음 레이어의 동일한 위치에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en-US" altLang="ko-KR" dirty="0" err="1"/>
              <a:t>WX+b</a:t>
            </a:r>
            <a:r>
              <a:rPr lang="en-US" altLang="ko-KR" dirty="0"/>
              <a:t>)</a:t>
            </a:r>
            <a:r>
              <a:rPr lang="ko-KR" altLang="en-US" dirty="0"/>
              <a:t>로 저장된다</a:t>
            </a:r>
            <a:r>
              <a:rPr lang="en-US" altLang="ko-KR" dirty="0"/>
              <a:t>. </a:t>
            </a:r>
            <a:r>
              <a:rPr lang="ko-KR" altLang="en-US" dirty="0"/>
              <a:t>이어서 가중치 필터는 한 칸 이동한다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2D92F-7DC9-AABD-4259-2F1C2AB5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40968"/>
            <a:ext cx="3600400" cy="3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9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E92-AB37-5F6E-65CD-80D15998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신경망에서의 </a:t>
            </a:r>
            <a:r>
              <a:rPr lang="ko-KR" altLang="en-US" dirty="0" err="1"/>
              <a:t>컨볼루션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5C4A3-FBD1-5697-A01C-81A994867F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 레이어의 값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각커널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곱해져서 더해져서 </a:t>
            </a:r>
            <a:r>
              <a:rPr lang="en-US" altLang="ko-KR" dirty="0" err="1"/>
              <a:t>WX+b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신경망도 바이어스를 가진다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계산값은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en-US" altLang="ko-KR" dirty="0"/>
              <a:t>()</a:t>
            </a:r>
            <a:r>
              <a:rPr lang="ko-KR" altLang="en-US" dirty="0"/>
              <a:t>와 같은 활성화 함수를 통과해서</a:t>
            </a:r>
            <a:r>
              <a:rPr lang="en-US" altLang="ko-KR" dirty="0"/>
              <a:t>, </a:t>
            </a:r>
            <a:r>
              <a:rPr lang="ko-KR" altLang="en-US" dirty="0"/>
              <a:t>다음 레이어의 동일한 위치에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en-US" altLang="ko-KR" dirty="0" err="1"/>
              <a:t>WX+b</a:t>
            </a:r>
            <a:r>
              <a:rPr lang="en-US" altLang="ko-KR" dirty="0"/>
              <a:t>)</a:t>
            </a:r>
            <a:r>
              <a:rPr lang="ko-KR" altLang="en-US" dirty="0"/>
              <a:t>로 저장된다</a:t>
            </a:r>
            <a:r>
              <a:rPr lang="en-US" altLang="ko-KR" dirty="0"/>
              <a:t>. </a:t>
            </a:r>
            <a:r>
              <a:rPr lang="ko-KR" altLang="en-US" dirty="0"/>
              <a:t>이어서 가중치 필터는 한 칸 이동한다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72CC-66B2-A47D-8C4B-8C50C617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32" y="3140968"/>
            <a:ext cx="6660232" cy="3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이용하여 영상 인식</a:t>
            </a:r>
            <a:r>
              <a:rPr lang="en-US" altLang="ko-KR" dirty="0"/>
              <a:t>(image recognition)</a:t>
            </a:r>
            <a:r>
              <a:rPr lang="ko-KR" altLang="en-US" dirty="0"/>
              <a:t>을 이해한다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DD6D3-BBF4-9271-CFA9-244CE94D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9CB3E-666F-879A-E942-D1A875D19C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  <a:r>
              <a:rPr lang="en-US" altLang="ko-KR" dirty="0"/>
              <a:t>(stride)</a:t>
            </a:r>
            <a:r>
              <a:rPr lang="ko-KR" altLang="en-US" dirty="0"/>
              <a:t>은 커널을 적용하는 거리이다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1</a:t>
            </a:r>
            <a:r>
              <a:rPr lang="ko-KR" altLang="en-US" dirty="0"/>
              <a:t>이면 커널을 한 번에 </a:t>
            </a:r>
            <a:r>
              <a:rPr lang="en-US" altLang="ko-KR" dirty="0"/>
              <a:t>1</a:t>
            </a:r>
            <a:r>
              <a:rPr lang="ko-KR" altLang="en-US" dirty="0" err="1"/>
              <a:t>픽셀씩</a:t>
            </a:r>
            <a:r>
              <a:rPr lang="ko-KR" altLang="en-US" dirty="0"/>
              <a:t> 이동하면서 커널을 적용하는 것이다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2</a:t>
            </a:r>
            <a:r>
              <a:rPr lang="ko-KR" altLang="en-US" dirty="0"/>
              <a:t>라는 것은 하나씩 건너뛰면서 픽셀에 커널을 적용한다는 것을 의미한다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ED2FE-F54C-D80B-28B7-06325521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80928"/>
            <a:ext cx="4713336" cy="3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E3AC4-1A69-F8F5-69FE-89AB61F1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A076E-5534-0B9E-93EB-D6A35829E9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이미지의 가장자리를 처리하기 위한 기법이다</a:t>
            </a:r>
            <a:r>
              <a:rPr lang="en-US" altLang="ko-KR" dirty="0"/>
              <a:t>. </a:t>
            </a:r>
            <a:r>
              <a:rPr lang="ko-KR" altLang="en-US" dirty="0"/>
              <a:t>그림 </a:t>
            </a:r>
            <a:r>
              <a:rPr lang="en-US" altLang="ko-KR" dirty="0"/>
              <a:t>13</a:t>
            </a:r>
            <a:r>
              <a:rPr lang="ko-KR" altLang="en-US" dirty="0"/>
              <a:t>과 같이 가장 자리 픽셀에 커널을 적용할 때는 어떻게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353CA-070D-8F7F-C8B2-DA463E12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450258" cy="27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8984-FAF8-5E13-767D-6B08492C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: valid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E0B2AE-F6F7-E129-B25A-D77E388B0E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0757" y="1916832"/>
            <a:ext cx="7002486" cy="3529445"/>
          </a:xfrm>
        </p:spPr>
      </p:pic>
    </p:spTree>
    <p:extLst>
      <p:ext uri="{BB962C8B-B14F-4D97-AF65-F5344CB8AC3E}">
        <p14:creationId xmlns:p14="http://schemas.microsoft.com/office/powerpoint/2010/main" val="202568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8984-FAF8-5E13-767D-6B08492C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: same</a:t>
            </a:r>
            <a:r>
              <a:rPr lang="ko-KR" altLang="en-US" dirty="0"/>
              <a:t>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44BE581-4290-6DDB-AFD6-7A74698E0A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9632" y="1916832"/>
            <a:ext cx="6930479" cy="3771306"/>
          </a:xfrm>
        </p:spPr>
      </p:pic>
    </p:spTree>
    <p:extLst>
      <p:ext uri="{BB962C8B-B14F-4D97-AF65-F5344CB8AC3E}">
        <p14:creationId xmlns:p14="http://schemas.microsoft.com/office/powerpoint/2010/main" val="1937804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4EA9-A27C-4AF8-0B87-197805FF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커널의</a:t>
            </a:r>
            <a:r>
              <a:rPr lang="en-US" altLang="ko-KR" dirty="0"/>
              <a:t> </a:t>
            </a:r>
            <a:r>
              <a:rPr lang="ko-KR" altLang="en-US" dirty="0"/>
              <a:t>개수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BB18A-303D-396C-B53C-109A8F6337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레이어에서 여러 개의 커널을 동시에 학습하는 </a:t>
            </a:r>
            <a:r>
              <a:rPr lang="ko-KR" altLang="en-US" dirty="0" err="1"/>
              <a:t>경우도많다</a:t>
            </a:r>
            <a:r>
              <a:rPr lang="en-US" altLang="ko-KR" dirty="0"/>
              <a:t>. 128</a:t>
            </a:r>
            <a:r>
              <a:rPr lang="ko-KR" altLang="en-US" dirty="0"/>
              <a:t>개나 </a:t>
            </a:r>
            <a:r>
              <a:rPr lang="en-US" altLang="ko-KR" dirty="0"/>
              <a:t>256</a:t>
            </a:r>
            <a:r>
              <a:rPr lang="ko-KR" altLang="en-US" dirty="0"/>
              <a:t>개의 커널도 흔히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EB3EA-E8E9-9D7A-70ED-C25547B0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57989"/>
            <a:ext cx="4967533" cy="4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9150-F741-9742-EACC-B2CB0CE8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커널을 적용하는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75DBBA-FBC3-77FB-D05B-3A445FFC21B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9632" y="1838056"/>
            <a:ext cx="6831864" cy="3181887"/>
          </a:xfrm>
        </p:spPr>
      </p:pic>
    </p:spTree>
    <p:extLst>
      <p:ext uri="{BB962C8B-B14F-4D97-AF65-F5344CB8AC3E}">
        <p14:creationId xmlns:p14="http://schemas.microsoft.com/office/powerpoint/2010/main" val="215007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9150-F741-9742-EACC-B2CB0CE8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커널을 적용하는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ABEE75-CD14-D7F5-4F88-4649CE5603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3608" y="1799684"/>
            <a:ext cx="6897712" cy="3258631"/>
          </a:xfrm>
        </p:spPr>
      </p:pic>
    </p:spTree>
    <p:extLst>
      <p:ext uri="{BB962C8B-B14F-4D97-AF65-F5344CB8AC3E}">
        <p14:creationId xmlns:p14="http://schemas.microsoft.com/office/powerpoint/2010/main" val="380530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또는 서브 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</a:t>
            </a:r>
            <a:r>
              <a:rPr lang="ko-KR" altLang="en-US" dirty="0" err="1"/>
              <a:t>샘플링이라고도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0"/>
          <a:stretch/>
        </p:blipFill>
        <p:spPr>
          <a:xfrm>
            <a:off x="2411760" y="2708920"/>
            <a:ext cx="295980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또는 서브 샘플링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2"/>
            <a:ext cx="8153400" cy="2073134"/>
          </a:xfrm>
        </p:spPr>
      </p:pic>
    </p:spTree>
    <p:extLst>
      <p:ext uri="{BB962C8B-B14F-4D97-AF65-F5344CB8AC3E}">
        <p14:creationId xmlns:p14="http://schemas.microsoft.com/office/powerpoint/2010/main" val="360023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종류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5"/>
          <a:stretch/>
        </p:blipFill>
        <p:spPr>
          <a:xfrm>
            <a:off x="1475656" y="2060848"/>
            <a:ext cx="5418311" cy="3861577"/>
          </a:xfrm>
        </p:spPr>
      </p:pic>
    </p:spTree>
    <p:extLst>
      <p:ext uri="{BB962C8B-B14F-4D97-AF65-F5344CB8AC3E}">
        <p14:creationId xmlns:p14="http://schemas.microsoft.com/office/powerpoint/2010/main" val="126009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(Convolutional Neural Network: CNN)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367315"/>
            <a:ext cx="8153400" cy="2961569"/>
          </a:xfrm>
        </p:spPr>
      </p:pic>
    </p:spTree>
    <p:extLst>
      <p:ext uri="{BB962C8B-B14F-4D97-AF65-F5344CB8AC3E}">
        <p14:creationId xmlns:p14="http://schemas.microsoft.com/office/powerpoint/2010/main" val="21474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레이어의 크기가 작아지므로 계산이 빨라진다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레이어의 크기가 작아진다는 것은 신경망의 매개변수가 작아진다는 것을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과적합이</a:t>
            </a:r>
            <a:r>
              <a:rPr lang="ko-KR" altLang="en-US" dirty="0"/>
              <a:t> 나올 가능성이 줄어든다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공간에서 물체의 이동이 있어도 결과는 변하지 않는다</a:t>
            </a:r>
            <a:r>
              <a:rPr lang="en-US" altLang="ko-KR" dirty="0"/>
              <a:t>. </a:t>
            </a:r>
            <a:r>
              <a:rPr lang="ko-KR" altLang="en-US" dirty="0"/>
              <a:t>즉 물체의 </a:t>
            </a:r>
            <a:r>
              <a:rPr lang="ko-KR" altLang="en-US" dirty="0" err="1"/>
              <a:t>공간이동에</a:t>
            </a:r>
            <a:r>
              <a:rPr lang="ko-KR" altLang="en-US" dirty="0"/>
              <a:t> 대하여 </a:t>
            </a:r>
            <a:r>
              <a:rPr lang="ko-KR" altLang="en-US" dirty="0" err="1"/>
              <a:t>둔감해지게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79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8153400" cy="1664244"/>
          </a:xfrm>
        </p:spPr>
      </p:pic>
    </p:spTree>
    <p:extLst>
      <p:ext uri="{BB962C8B-B14F-4D97-AF65-F5344CB8AC3E}">
        <p14:creationId xmlns:p14="http://schemas.microsoft.com/office/powerpoint/2010/main" val="106626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80" y="1600200"/>
            <a:ext cx="3485990" cy="4495800"/>
          </a:xfrm>
        </p:spPr>
      </p:pic>
    </p:spTree>
    <p:extLst>
      <p:ext uri="{BB962C8B-B14F-4D97-AF65-F5344CB8AC3E}">
        <p14:creationId xmlns:p14="http://schemas.microsoft.com/office/powerpoint/2010/main" val="137172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이용한 패션 아이템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신경망을 이용하여서 수행해보자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Conv2D</a:t>
            </a:r>
            <a:r>
              <a:rPr lang="ko-KR" altLang="en-US" dirty="0"/>
              <a:t>와 </a:t>
            </a:r>
            <a:r>
              <a:rPr lang="en-US" altLang="ko-KR" dirty="0"/>
              <a:t>MaxPooling2D </a:t>
            </a:r>
            <a:r>
              <a:rPr lang="ko-KR" altLang="en-US" dirty="0"/>
              <a:t>층을 쌓아서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신경망을 구축할 것이다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3568" y="3284984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tf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keras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</a:t>
            </a:r>
            <a:r>
              <a:rPr lang="en-US" altLang="ko-KR" sz="14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fashion_mnist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keras.datasets.fashion_mnist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train_labels</a:t>
            </a:r>
            <a:r>
              <a:rPr lang="en-US" altLang="ko-KR" sz="1400" kern="0" dirty="0">
                <a:latin typeface="Trebuchet MS" pitchFamily="34" charset="0"/>
              </a:rPr>
              <a:t>), (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test_labels</a:t>
            </a:r>
            <a:r>
              <a:rPr lang="en-US" altLang="ko-KR" sz="1400" kern="0" dirty="0">
                <a:latin typeface="Trebuchet MS" pitchFamily="34" charset="0"/>
              </a:rPr>
              <a:t>) = </a:t>
            </a:r>
            <a:r>
              <a:rPr lang="en-US" altLang="ko-KR" sz="1400" kern="0" dirty="0" err="1">
                <a:latin typeface="Trebuchet MS" pitchFamily="34" charset="0"/>
              </a:rPr>
              <a:t>fashion_mnist.load_data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9277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이용한 영상 분류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1601656"/>
            <a:ext cx="8191302" cy="37715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train_images.reshape</a:t>
            </a:r>
            <a:r>
              <a:rPr lang="en-US" altLang="ko-KR" sz="1400" kern="0" dirty="0">
                <a:latin typeface="Trebuchet MS" pitchFamily="34" charset="0"/>
              </a:rPr>
              <a:t>((60000,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test_images.reshape</a:t>
            </a:r>
            <a:r>
              <a:rPr lang="en-US" altLang="ko-KR" sz="1400" kern="0" dirty="0">
                <a:latin typeface="Trebuchet MS" pitchFamily="34" charset="0"/>
              </a:rPr>
              <a:t>((10000,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</a:t>
            </a:r>
            <a:r>
              <a:rPr lang="en-US" altLang="ko-KR" sz="1400" kern="0" dirty="0" err="1">
                <a:latin typeface="Trebuchet MS" pitchFamily="34" charset="0"/>
              </a:rPr>
              <a:t>models.Sequential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(layers.Conv2D(32, (3, 3),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', </a:t>
            </a:r>
            <a:r>
              <a:rPr lang="en-US" altLang="ko-KR" sz="1400" kern="0" dirty="0" err="1">
                <a:latin typeface="Trebuchet MS" pitchFamily="34" charset="0"/>
              </a:rPr>
              <a:t>input_shape</a:t>
            </a:r>
            <a:r>
              <a:rPr lang="en-US" altLang="ko-KR" sz="1400" kern="0" dirty="0">
                <a:latin typeface="Trebuchet MS" pitchFamily="34" charset="0"/>
              </a:rPr>
              <a:t>=(28, 28, 1)))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</p:txBody>
      </p:sp>
      <p:sp>
        <p:nvSpPr>
          <p:cNvPr id="4" name="설명선 2 3"/>
          <p:cNvSpPr/>
          <p:nvPr/>
        </p:nvSpPr>
        <p:spPr>
          <a:xfrm>
            <a:off x="5220072" y="2564904"/>
            <a:ext cx="2016224" cy="5760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0120"/>
              <a:gd name="adj6" fmla="val -67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필터의 차원</a:t>
            </a:r>
          </a:p>
        </p:txBody>
      </p:sp>
    </p:spTree>
    <p:extLst>
      <p:ext uri="{BB962C8B-B14F-4D97-AF65-F5344CB8AC3E}">
        <p14:creationId xmlns:p14="http://schemas.microsoft.com/office/powerpoint/2010/main" val="2647152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중간결과</a:t>
            </a:r>
            <a:endParaRPr lang="ko-KR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3697" y="1700808"/>
            <a:ext cx="8191302" cy="5157192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Layer (type)                 Output Shape              </a:t>
            </a:r>
            <a:r>
              <a:rPr lang="en-US" altLang="ko-KR" sz="1400" kern="0" dirty="0" err="1">
                <a:latin typeface="Trebuchet MS" pitchFamily="34" charset="0"/>
              </a:rPr>
              <a:t>Param</a:t>
            </a:r>
            <a:r>
              <a:rPr lang="en-US" altLang="ko-KR" sz="1400" kern="0" dirty="0">
                <a:latin typeface="Trebuchet MS" pitchFamily="34" charset="0"/>
              </a:rPr>
              <a:t> #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conv2d_3 (Conv2D)            (None, 26, 26, 32)        320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max_pooling2d_2 (MaxPooling2 (None, 13, 13, 32)        0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conv2d_4 (Conv2D)            (None, 11, 11, 64)        18496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max_pooling2d_3 (MaxPooling2 (None, 5, 5, 64)          0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conv2d_5 (Conv2D)            (None, 3, 3, 64)          36928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flatten_2 (Flatten)          (None, 576)               0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dense_4 (Dense)              (None, 64)                36928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dense_5 (Dense)              (None, 10)                650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Total </a:t>
            </a:r>
            <a:r>
              <a:rPr lang="en-US" altLang="ko-KR" sz="1400" kern="0" dirty="0" err="1">
                <a:latin typeface="Trebuchet MS" pitchFamily="34" charset="0"/>
              </a:rPr>
              <a:t>params</a:t>
            </a:r>
            <a:r>
              <a:rPr lang="en-US" altLang="ko-KR" sz="1400" kern="0" dirty="0">
                <a:latin typeface="Trebuchet MS" pitchFamily="34" charset="0"/>
              </a:rPr>
              <a:t>: 93,322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Trainable </a:t>
            </a:r>
            <a:r>
              <a:rPr lang="en-US" altLang="ko-KR" sz="1400" kern="0" dirty="0" err="1">
                <a:latin typeface="Trebuchet MS" pitchFamily="34" charset="0"/>
              </a:rPr>
              <a:t>params</a:t>
            </a:r>
            <a:r>
              <a:rPr lang="en-US" altLang="ko-KR" sz="1400" kern="0" dirty="0">
                <a:latin typeface="Trebuchet MS" pitchFamily="34" charset="0"/>
              </a:rPr>
              <a:t>: 93,322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Non-trainable </a:t>
            </a:r>
            <a:r>
              <a:rPr lang="en-US" altLang="ko-KR" sz="1400" kern="0" dirty="0" err="1">
                <a:latin typeface="Trebuchet MS" pitchFamily="34" charset="0"/>
              </a:rPr>
              <a:t>params</a:t>
            </a:r>
            <a:r>
              <a:rPr lang="en-US" altLang="ko-KR" sz="1400" kern="0" dirty="0">
                <a:latin typeface="Trebuchet MS" pitchFamily="34" charset="0"/>
              </a:rPr>
              <a:t>: 0</a:t>
            </a:r>
          </a:p>
        </p:txBody>
      </p:sp>
    </p:spTree>
    <p:extLst>
      <p:ext uri="{BB962C8B-B14F-4D97-AF65-F5344CB8AC3E}">
        <p14:creationId xmlns:p14="http://schemas.microsoft.com/office/powerpoint/2010/main" val="1161840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이용한 영상 분류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1601656"/>
            <a:ext cx="8191302" cy="37715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layers.Flatten</a:t>
            </a:r>
            <a:r>
              <a:rPr lang="en-US" altLang="ko-KR" sz="14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(64,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(10, activation='</a:t>
            </a:r>
            <a:r>
              <a:rPr lang="en-US" altLang="ko-KR" sz="1400" kern="0" dirty="0" err="1">
                <a:latin typeface="Trebuchet MS" pitchFamily="34" charset="0"/>
              </a:rPr>
              <a:t>softmax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(optimizer='</a:t>
            </a:r>
            <a:r>
              <a:rPr lang="en-US" altLang="ko-KR" sz="1400" kern="0" dirty="0" err="1">
                <a:latin typeface="Trebuchet MS" pitchFamily="34" charset="0"/>
              </a:rPr>
              <a:t>adam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loss='</a:t>
            </a:r>
            <a:r>
              <a:rPr lang="en-US" altLang="ko-KR" sz="14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model.fit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train_images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train_labels</a:t>
            </a:r>
            <a:r>
              <a:rPr lang="en-US" altLang="ko-KR" sz="14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test_loss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test_acc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model.evaluate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test_images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test_labels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1490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3697" y="1700808"/>
            <a:ext cx="8191302" cy="2952328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poch</a:t>
            </a:r>
            <a:r>
              <a:rPr lang="en-US" altLang="ko-KR" sz="1400" kern="0" dirty="0">
                <a:latin typeface="Trebuchet MS" pitchFamily="34" charset="0"/>
              </a:rPr>
              <a:t>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- 24s 396us/sample - loss: 0.4912 -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0.8198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- 24s 394us/sample - loss: 0.3232 -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0.8832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- 24s 392us/sample - loss: 0.2744 -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0.8995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- 23s 391us/sample - loss: 0.2435 -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0.9099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- 23s 392us/sample - loss: 0.2187 -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0.9186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10000/10000 [==============================] - 2s 151us/sample - loss: 0.2693 - </a:t>
            </a:r>
            <a:r>
              <a:rPr lang="en-US" altLang="ko-KR" sz="1400" kern="0" dirty="0" err="1">
                <a:latin typeface="Trebuchet MS" pitchFamily="34" charset="0"/>
              </a:rPr>
              <a:t>acc</a:t>
            </a:r>
            <a:r>
              <a:rPr lang="en-US" altLang="ko-KR" sz="1400" kern="0" dirty="0">
                <a:latin typeface="Trebuchet MS" pitchFamily="34" charset="0"/>
              </a:rPr>
              <a:t>: 0.9049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>
                <a:solidFill>
                  <a:srgbClr val="FF0000"/>
                </a:solidFill>
                <a:latin typeface="Trebuchet MS" pitchFamily="34" charset="0"/>
              </a:rPr>
              <a:t>정확도</a:t>
            </a:r>
            <a:r>
              <a:rPr lang="en-US" altLang="ko-KR" sz="1400" kern="0" dirty="0">
                <a:solidFill>
                  <a:srgbClr val="FF0000"/>
                </a:solidFill>
                <a:latin typeface="Trebuchet MS" pitchFamily="34" charset="0"/>
              </a:rPr>
              <a:t>: 0.9049</a:t>
            </a:r>
          </a:p>
        </p:txBody>
      </p:sp>
    </p:spTree>
    <p:extLst>
      <p:ext uri="{BB962C8B-B14F-4D97-AF65-F5344CB8AC3E}">
        <p14:creationId xmlns:p14="http://schemas.microsoft.com/office/powerpoint/2010/main" val="2361392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영상 인식에 많이 사용되는 신경망은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인공신경망</a:t>
            </a:r>
            <a:r>
              <a:rPr lang="en-US" altLang="ko-KR" dirty="0"/>
              <a:t>(CNN)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은 동물의 조직에서 영감을 얻어서 만들어진 신경망이다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en-US" altLang="ko-KR" dirty="0"/>
              <a:t> </a:t>
            </a:r>
            <a:r>
              <a:rPr lang="ko-KR" altLang="en-US" dirty="0" err="1"/>
              <a:t>컨볼루션</a:t>
            </a:r>
            <a:r>
              <a:rPr lang="en-US" altLang="ko-KR" dirty="0"/>
              <a:t>(Convolution Neural Network: CNN) </a:t>
            </a:r>
            <a:r>
              <a:rPr lang="ko-KR" altLang="en-US" dirty="0"/>
              <a:t>신경망에서는 하위 레이어의 노드들과 상위 레이어의 노드들이 부분적으로만 연결되어 있다</a:t>
            </a:r>
            <a:r>
              <a:rPr lang="en-US" altLang="ko-KR" dirty="0"/>
              <a:t>. </a:t>
            </a:r>
            <a:r>
              <a:rPr lang="ko-KR" altLang="en-US" dirty="0"/>
              <a:t>따라서 복잡도가 낮아지고 과대 적합에 빠지지 않는다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</a:t>
            </a:r>
            <a:r>
              <a:rPr lang="ko-KR" altLang="en-US" dirty="0" err="1"/>
              <a:t>샘플링이라고도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입력층</a:t>
            </a:r>
            <a:endParaRPr lang="en-US" altLang="ko-KR" dirty="0"/>
          </a:p>
          <a:p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연산을 통하여 특징을 뽑아내는 </a:t>
            </a:r>
            <a:r>
              <a:rPr lang="ko-KR" altLang="en-US" dirty="0" err="1"/>
              <a:t>특징맵</a:t>
            </a:r>
            <a:r>
              <a:rPr lang="en-US" altLang="ko-KR" dirty="0"/>
              <a:t>(feature map)</a:t>
            </a:r>
            <a:r>
              <a:rPr lang="ko-KR" altLang="en-US" dirty="0"/>
              <a:t>이 존재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en-US" altLang="ko-KR" dirty="0"/>
              <a:t>(Pooling) </a:t>
            </a:r>
            <a:r>
              <a:rPr lang="ko-KR" altLang="en-US" dirty="0"/>
              <a:t>연산을 적용한다</a:t>
            </a:r>
            <a:r>
              <a:rPr lang="en-US" altLang="ko-KR" dirty="0"/>
              <a:t>. </a:t>
            </a:r>
            <a:r>
              <a:rPr lang="ko-KR" altLang="en-US" dirty="0" err="1"/>
              <a:t>풀링</a:t>
            </a:r>
            <a:r>
              <a:rPr lang="ko-KR" altLang="en-US" dirty="0"/>
              <a:t> 연산은 입력의 차원을 줄이는 연산이다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컨벌루션</a:t>
            </a:r>
            <a:r>
              <a:rPr lang="ko-KR" altLang="en-US" dirty="0"/>
              <a:t> 레이어와 </a:t>
            </a:r>
            <a:r>
              <a:rPr lang="ko-KR" altLang="en-US" dirty="0" err="1"/>
              <a:t>풀링</a:t>
            </a:r>
            <a:r>
              <a:rPr lang="ko-KR" altLang="en-US" dirty="0"/>
              <a:t> 레이어는 여러 번 되풀이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신경망의 맨 끝에는 완전히 연결된 구조의 전통적인 분류 신경망이 있어서 추출된 특징을 바탕으로 물체를 인식한다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8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(Convolutional Neural Network: CNN)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5701079" cy="4495800"/>
          </a:xfrm>
        </p:spPr>
      </p:pic>
      <p:sp>
        <p:nvSpPr>
          <p:cNvPr id="5" name="설명선 2 4"/>
          <p:cNvSpPr/>
          <p:nvPr/>
        </p:nvSpPr>
        <p:spPr>
          <a:xfrm>
            <a:off x="3779912" y="6021288"/>
            <a:ext cx="2088232" cy="5760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473"/>
              <a:gd name="adj6" fmla="val -21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특징 추출</a:t>
            </a:r>
          </a:p>
        </p:txBody>
      </p:sp>
      <p:sp>
        <p:nvSpPr>
          <p:cNvPr id="6" name="설명선 2 5"/>
          <p:cNvSpPr/>
          <p:nvPr/>
        </p:nvSpPr>
        <p:spPr>
          <a:xfrm>
            <a:off x="6084168" y="4040001"/>
            <a:ext cx="2088232" cy="5760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473"/>
              <a:gd name="adj6" fmla="val -21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물체 분류</a:t>
            </a:r>
          </a:p>
        </p:txBody>
      </p:sp>
    </p:spTree>
    <p:extLst>
      <p:ext uri="{BB962C8B-B14F-4D97-AF65-F5344CB8AC3E}">
        <p14:creationId xmlns:p14="http://schemas.microsoft.com/office/powerpoint/2010/main" val="426272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E7552-9004-187D-28D0-4B1F5D9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44803-764C-BC6F-7648-F16E4CE5EC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en-US" altLang="ko-KR" dirty="0"/>
              <a:t>(CNN: Convolution Neural Network) </a:t>
            </a:r>
            <a:r>
              <a:rPr lang="ko-KR" altLang="en-US" dirty="0"/>
              <a:t>신경망에서는 하위 레이어의 유닛들과 상위 레이어의 유닛들이 부분적으로만 연결되어 있다</a:t>
            </a:r>
            <a:r>
              <a:rPr lang="en-US" altLang="ko-KR" dirty="0"/>
              <a:t>. </a:t>
            </a:r>
            <a:r>
              <a:rPr lang="ko-KR" altLang="en-US" dirty="0"/>
              <a:t>따라서 복잡도가 낮아지고 과잉적합에 빠지지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EDD85-C7EB-1770-E8C5-B8129718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068960"/>
            <a:ext cx="4531022" cy="29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2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1411F-87C1-F1D1-68D4-C56F4AAF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기원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08B6E-2164-A052-6DAD-178CDC5074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유닛 사이의 연결 패턴은 고양이의 시각 세포에서 영감을 얻었다</a:t>
            </a:r>
            <a:r>
              <a:rPr lang="en-US" altLang="ko-KR" dirty="0"/>
              <a:t>. 1962</a:t>
            </a:r>
            <a:r>
              <a:rPr lang="ko-KR" altLang="en-US" dirty="0"/>
              <a:t>년 두 명의 노벨상 신경학자 </a:t>
            </a:r>
            <a:r>
              <a:rPr lang="ko-KR" altLang="en-US" dirty="0" err="1"/>
              <a:t>허벨</a:t>
            </a:r>
            <a:r>
              <a:rPr lang="en-US" altLang="ko-KR" dirty="0"/>
              <a:t>(Hubel)</a:t>
            </a:r>
            <a:r>
              <a:rPr lang="ko-KR" altLang="en-US" dirty="0"/>
              <a:t>과 </a:t>
            </a:r>
            <a:r>
              <a:rPr lang="ko-KR" altLang="en-US" dirty="0" err="1"/>
              <a:t>위젤</a:t>
            </a:r>
            <a:r>
              <a:rPr lang="en-US" altLang="ko-KR" dirty="0"/>
              <a:t>(Wiesel)</a:t>
            </a:r>
            <a:r>
              <a:rPr lang="ko-KR" altLang="en-US" dirty="0"/>
              <a:t>은 시각 피질에서 단순 세포와 복합 세포라고 하는 두 가지 유형의 세포를 발견했다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2FE94-DAC6-ACEC-01E3-4A767C67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12976"/>
            <a:ext cx="6084168" cy="2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360DA-7BC3-923D-C94E-4763A36A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네오코그니트론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278E0-0071-3D2E-4D75-2907A83883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네오코그니트론</a:t>
            </a:r>
            <a:r>
              <a:rPr lang="en-US" altLang="ko-KR" dirty="0"/>
              <a:t>(</a:t>
            </a:r>
            <a:r>
              <a:rPr lang="en-US" altLang="ko-KR" dirty="0" err="1"/>
              <a:t>Neocognitron</a:t>
            </a:r>
            <a:r>
              <a:rPr lang="en-US" altLang="ko-KR" dirty="0"/>
              <a:t>)’</a:t>
            </a:r>
            <a:r>
              <a:rPr lang="ko-KR" altLang="en-US" dirty="0"/>
              <a:t>은 </a:t>
            </a:r>
            <a:r>
              <a:rPr lang="en-US" altLang="ko-KR" dirty="0"/>
              <a:t>1980</a:t>
            </a:r>
            <a:r>
              <a:rPr lang="ko-KR" altLang="en-US" dirty="0"/>
              <a:t>년 후쿠시마</a:t>
            </a:r>
            <a:r>
              <a:rPr lang="en-US" altLang="ko-KR" dirty="0"/>
              <a:t>(</a:t>
            </a:r>
            <a:r>
              <a:rPr lang="en-US" altLang="ko-KR" dirty="0" err="1"/>
              <a:t>Kunihiko</a:t>
            </a:r>
            <a:r>
              <a:rPr lang="en-US" altLang="ko-KR" dirty="0"/>
              <a:t> Fukushima)</a:t>
            </a:r>
            <a:r>
              <a:rPr lang="ko-KR" altLang="en-US" dirty="0"/>
              <a:t>에 의해 소개된 신경망 구조이다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후쿠시마도 위에서 언급한 </a:t>
            </a:r>
            <a:r>
              <a:rPr lang="ko-KR" altLang="en-US" dirty="0" err="1"/>
              <a:t>후벨과</a:t>
            </a:r>
            <a:r>
              <a:rPr lang="ko-KR" altLang="en-US" dirty="0"/>
              <a:t> </a:t>
            </a:r>
            <a:r>
              <a:rPr lang="ko-KR" altLang="en-US" dirty="0" err="1"/>
              <a:t>위젤의</a:t>
            </a:r>
            <a:r>
              <a:rPr lang="ko-KR" altLang="en-US" dirty="0"/>
              <a:t> 작업에서 영감을 받았다</a:t>
            </a:r>
            <a:r>
              <a:rPr lang="en-US" altLang="ko-KR" dirty="0"/>
              <a:t>. </a:t>
            </a:r>
            <a:r>
              <a:rPr lang="ko-KR" altLang="en-US" dirty="0"/>
              <a:t>후쿠시마는 </a:t>
            </a:r>
            <a:r>
              <a:rPr lang="ko-KR" altLang="en-US" dirty="0" err="1"/>
              <a:t>후벨과</a:t>
            </a:r>
            <a:r>
              <a:rPr lang="ko-KR" altLang="en-US" dirty="0"/>
              <a:t> </a:t>
            </a:r>
            <a:r>
              <a:rPr lang="ko-KR" altLang="en-US" dirty="0" err="1"/>
              <a:t>위젤이</a:t>
            </a:r>
            <a:r>
              <a:rPr lang="ko-KR" altLang="en-US" dirty="0"/>
              <a:t> 발견한 단순 세포와 복합 세포를 패턴 인식에 사용하기 위해</a:t>
            </a:r>
            <a:r>
              <a:rPr lang="en-US" altLang="ko-KR" dirty="0"/>
              <a:t>, </a:t>
            </a:r>
            <a:r>
              <a:rPr lang="ko-KR" altLang="en-US" dirty="0"/>
              <a:t>이 두 가지 유형의 세포로  이루어진 계층적인 모델을 제안했다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네오코그니트론에서는</a:t>
            </a:r>
            <a:r>
              <a:rPr lang="ko-KR" altLang="en-US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두 가지 기본 유형 레이어인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레이어와 서브 샘플링 레이어를 도입했다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F9981-4B1E-7024-43D0-3328AA95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933056"/>
            <a:ext cx="3924856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4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CC3FC-7AC0-2D05-F360-11DC144F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1EEA5-AFEC-A93D-41C8-1EF1C3CE69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신경망은 모든 신경망 구조 중에서 가장 강력한 성능을 보여주는 신경망 중의 하나이다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가지 문제에 대해서도 좋은 성능을 보이고 있지만 가장 두드러진 성공은 영상 인식 분야이다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FD91A-76DC-3023-B9E1-38B387B8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6120680" cy="26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7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3310</TotalTime>
  <Words>1370</Words>
  <Application>Microsoft Office PowerPoint</Application>
  <PresentationFormat>화면 슬라이드 쇼(4:3)</PresentationFormat>
  <Paragraphs>142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제15장 컨벌루션 신경망</vt:lpstr>
      <vt:lpstr>학습 목표</vt:lpstr>
      <vt:lpstr>컨벌루션 신경망(Convolutional Neural Network: CNN)</vt:lpstr>
      <vt:lpstr>CNN의 일반적인 구조</vt:lpstr>
      <vt:lpstr>컨벌루션 신경망(Convolutional Neural Network: CNN)</vt:lpstr>
      <vt:lpstr>컨벌루션 신경망</vt:lpstr>
      <vt:lpstr>컨벌루션 신경망의 기원</vt:lpstr>
      <vt:lpstr>네오코그니트론</vt:lpstr>
      <vt:lpstr>컨볼루션 신경망의 중요성</vt:lpstr>
      <vt:lpstr>컨볼루션 신경망의 용도</vt:lpstr>
      <vt:lpstr>Lab: 컨벌루션 네트워크 체험하기</vt:lpstr>
      <vt:lpstr>CNN의 일반적인 구조</vt:lpstr>
      <vt:lpstr>컨벌루션 연산</vt:lpstr>
      <vt:lpstr>컨벌루션의 구체적인 예</vt:lpstr>
      <vt:lpstr>컨벌루션 연산</vt:lpstr>
      <vt:lpstr>영상 처리에서 컨벌루션 연산 결과</vt:lpstr>
      <vt:lpstr>신경망에서의 컨벌루션 연산 </vt:lpstr>
      <vt:lpstr>컨볼루션 신경망에서의 컨볼루션 연산</vt:lpstr>
      <vt:lpstr>컨볼루션 신경망에서의 컨볼루션 연산</vt:lpstr>
      <vt:lpstr>보폭</vt:lpstr>
      <vt:lpstr>패딩</vt:lpstr>
      <vt:lpstr>패딩: valid </vt:lpstr>
      <vt:lpstr>패딩: same </vt:lpstr>
      <vt:lpstr>커널의 개수</vt:lpstr>
      <vt:lpstr>여러 개의 커널을 적용하는 컨볼루션 레이어의 예</vt:lpstr>
      <vt:lpstr>여러 개의 커널을 적용하는 컨볼루션 레이어의 예</vt:lpstr>
      <vt:lpstr>풀링 또는 서브 샘플링</vt:lpstr>
      <vt:lpstr>풀링 또는 서브 샘플링</vt:lpstr>
      <vt:lpstr>풀링의 종류</vt:lpstr>
      <vt:lpstr>풀링의 장점</vt:lpstr>
      <vt:lpstr>풀링의 장점</vt:lpstr>
      <vt:lpstr>풀링의 장점</vt:lpstr>
      <vt:lpstr>CNN을 이용한 패션 아이템 분류</vt:lpstr>
      <vt:lpstr>CNN을 이용한 영상 분류</vt:lpstr>
      <vt:lpstr>중간결과</vt:lpstr>
      <vt:lpstr>CNN을 이용한 영상 분류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926</cp:revision>
  <dcterms:created xsi:type="dcterms:W3CDTF">2012-03-12T19:09:15Z</dcterms:created>
  <dcterms:modified xsi:type="dcterms:W3CDTF">2023-02-24T04:40:09Z</dcterms:modified>
</cp:coreProperties>
</file>